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7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24"/>
  </p:notesMasterIdLst>
  <p:handoutMasterIdLst>
    <p:handoutMasterId r:id="rId25"/>
  </p:handoutMasterIdLst>
  <p:sldIdLst>
    <p:sldId id="407" r:id="rId9"/>
    <p:sldId id="18695" r:id="rId10"/>
    <p:sldId id="18698" r:id="rId11"/>
    <p:sldId id="18699" r:id="rId12"/>
    <p:sldId id="18685" r:id="rId13"/>
    <p:sldId id="18686" r:id="rId14"/>
    <p:sldId id="18688" r:id="rId15"/>
    <p:sldId id="18691" r:id="rId16"/>
    <p:sldId id="18693" r:id="rId17"/>
    <p:sldId id="18697" r:id="rId18"/>
    <p:sldId id="18689" r:id="rId19"/>
    <p:sldId id="18690" r:id="rId20"/>
    <p:sldId id="18687" r:id="rId21"/>
    <p:sldId id="18692" r:id="rId22"/>
    <p:sldId id="18694" r:id="rId23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6B879F-9A80-A421-F225-728CEBAFEF32}" name="Daroczy, Jenna (CorpAffairs, Black Mountain)" initials="DM" userId="S::dar14c@csiro.au::d3710c05-52fa-4b66-bafa-571c8989bc04" providerId="AD"/>
  <p188:author id="{FA0428B9-9BF9-F77C-F08B-99AC2F37CF69}" name="Zana Sinclair" initials="ZS" userId="S::sin218@csiro.au::bb6f34ff-0a0b-415e-ae22-d263e539a76f" providerId="AD"/>
  <p188:author id="{058027FF-0CA2-E63A-C23C-B101B9C7C3B2}" name="Duffy, Siobhan (CorpAffairs, Black Mountain)" initials="DS(BM" userId="S::duf070@csiro.au::c66c1358-0d58-4d5d-b4f5-c1988d647c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73BD0-588A-3D7F-1EB1-952618E1D602}" v="309" dt="2025-02-04T11:48:24.632"/>
    <p1510:client id="{B2B8908B-6090-EF62-DDC2-E0DF465EAAF2}" v="112" dt="2025-02-03T01:20:22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4/02/2025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4/02/2025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>
                <a:solidFill>
                  <a:schemeClr val="bg1"/>
                </a:solidFill>
              </a:rPr>
            </a:br>
            <a:r>
              <a:rPr lang="en-AU" sz="100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4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4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image" Target="../media/image5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125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827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482184"/>
            <a:ext cx="7930032" cy="1153507"/>
          </a:xfrm>
        </p:spPr>
        <p:txBody>
          <a:bodyPr/>
          <a:lstStyle/>
          <a:p>
            <a:r>
              <a:rPr lang="en-AU">
                <a:ea typeface="Calibri"/>
                <a:cs typeface="Calibri"/>
              </a:rPr>
              <a:t>Marsfield Observing Group 4/5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8521C0-4C17-F207-8D2A-30C7D481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3693510"/>
            <a:ext cx="7200800" cy="273948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AU">
                <a:ea typeface="Calibri"/>
                <a:cs typeface="Calibri"/>
              </a:rPr>
              <a:t>Sagittarius A* and Colliding Wind Binaries</a:t>
            </a:r>
            <a:endParaRPr lang="en-AU"/>
          </a:p>
        </p:txBody>
      </p:sp>
      <p:pic>
        <p:nvPicPr>
          <p:cNvPr id="3" name="Picture Placeholder 2" descr="Satellite dish under a starry night sky">
            <a:extLst>
              <a:ext uri="{FF2B5EF4-FFF2-40B4-BE49-F238E27FC236}">
                <a16:creationId xmlns:a16="http://schemas.microsoft.com/office/drawing/2014/main" id="{E39D2877-C2A5-C747-D00D-CA3DFE592D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274" b="27274"/>
          <a:stretch/>
        </p:blipFill>
        <p:spPr/>
      </p:pic>
      <p:sp>
        <p:nvSpPr>
          <p:cNvPr id="14" name="Footer Placeholder 2"/>
          <p:cNvSpPr txBox="1">
            <a:spLocks/>
          </p:cNvSpPr>
          <p:nvPr/>
        </p:nvSpPr>
        <p:spPr bwMode="auto">
          <a:xfrm>
            <a:off x="251521" y="4040586"/>
            <a:ext cx="5706654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r>
              <a:rPr lang="en-AU" sz="1400" dirty="0">
                <a:latin typeface="Calibri"/>
                <a:ea typeface="Calibri"/>
                <a:cs typeface="Calibri"/>
              </a:rPr>
              <a:t>Tan Dung Tu, Angela Sojan, Lachlan Tobin, Mark Sukhov and Ryan White  |  06/02/2025</a:t>
            </a:r>
          </a:p>
        </p:txBody>
      </p:sp>
    </p:spTree>
    <p:extLst>
      <p:ext uri="{BB962C8B-B14F-4D97-AF65-F5344CB8AC3E}">
        <p14:creationId xmlns:p14="http://schemas.microsoft.com/office/powerpoint/2010/main" val="333516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910C-C399-BD7C-B5F4-401CE037A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rry image of a star&#10;&#10;AI-generated content may be incorrect.">
            <a:extLst>
              <a:ext uri="{FF2B5EF4-FFF2-40B4-BE49-F238E27FC236}">
                <a16:creationId xmlns:a16="http://schemas.microsoft.com/office/drawing/2014/main" id="{98BCD64E-604E-4C06-01F1-7E9C620B7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5305684" y="1288591"/>
            <a:ext cx="3837564" cy="3856265"/>
          </a:xfr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9E0D1-D125-D5E9-2BF4-647A17C86A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@ 5.5GHz</a:t>
            </a:r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23CA9C6-89C8-1D93-BC14-61A148E97738}"/>
              </a:ext>
            </a:extLst>
          </p:cNvPr>
          <p:cNvSpPr txBox="1">
            <a:spLocks/>
          </p:cNvSpPr>
          <p:nvPr/>
        </p:nvSpPr>
        <p:spPr>
          <a:xfrm>
            <a:off x="264082" y="1707654"/>
            <a:ext cx="3842871" cy="30243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215900"/>
            <a:r>
              <a:rPr lang="en-GB">
                <a:ea typeface="Calibri"/>
                <a:cs typeface="Calibri"/>
              </a:rPr>
              <a:t>The chessboard pattern is a result of poor </a:t>
            </a:r>
            <a:r>
              <a:rPr lang="en-GB" err="1">
                <a:ea typeface="Calibri"/>
                <a:cs typeface="Calibri"/>
              </a:rPr>
              <a:t>uv</a:t>
            </a:r>
            <a:r>
              <a:rPr lang="en-GB">
                <a:ea typeface="Calibri"/>
                <a:cs typeface="Calibri"/>
              </a:rPr>
              <a:t>-coverage and a large diffuse blob</a:t>
            </a:r>
          </a:p>
        </p:txBody>
      </p:sp>
    </p:spTree>
    <p:extLst>
      <p:ext uri="{BB962C8B-B14F-4D97-AF65-F5344CB8AC3E}">
        <p14:creationId xmlns:p14="http://schemas.microsoft.com/office/powerpoint/2010/main" val="178390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574D4-7AA2-9AE1-150C-2BA791C2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rry image of a star&#10;&#10;AI-generated content may be incorrect.">
            <a:extLst>
              <a:ext uri="{FF2B5EF4-FFF2-40B4-BE49-F238E27FC236}">
                <a16:creationId xmlns:a16="http://schemas.microsoft.com/office/drawing/2014/main" id="{33BF0959-37C2-C3E5-297E-A5D020FE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5305684" y="1288591"/>
            <a:ext cx="3837564" cy="3856265"/>
          </a:xfr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3EE66-D81D-FA41-6BE2-718147146F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@ 5.5GHz</a:t>
            </a:r>
            <a:endParaRPr lang="en-GB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A681A56-E2D0-ED6A-858A-2724CFF174CD}"/>
              </a:ext>
            </a:extLst>
          </p:cNvPr>
          <p:cNvSpPr txBox="1">
            <a:spLocks/>
          </p:cNvSpPr>
          <p:nvPr/>
        </p:nvSpPr>
        <p:spPr>
          <a:xfrm>
            <a:off x="264082" y="1707654"/>
            <a:ext cx="3842871" cy="30243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215900"/>
            <a:r>
              <a:rPr lang="en-GB">
                <a:ea typeface="Calibri"/>
                <a:cs typeface="Calibri"/>
              </a:rPr>
              <a:t>The chessboard pattern is a result of poor </a:t>
            </a:r>
            <a:r>
              <a:rPr lang="en-GB" err="1">
                <a:ea typeface="Calibri"/>
                <a:cs typeface="Calibri"/>
              </a:rPr>
              <a:t>uv</a:t>
            </a:r>
            <a:r>
              <a:rPr lang="en-GB">
                <a:ea typeface="Calibri"/>
                <a:cs typeface="Calibri"/>
              </a:rPr>
              <a:t>-coverage and a large diffuse blob</a:t>
            </a:r>
          </a:p>
          <a:p>
            <a:pPr marL="215900" indent="-215900"/>
            <a:endParaRPr lang="en-GB"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AA604-541D-7915-BBF9-2B3C3C24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08" y="1285875"/>
            <a:ext cx="3850367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6762-348C-1910-C63F-A0A53CBB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rry image of a star&#10;&#10;AI-generated content may be incorrect.">
            <a:extLst>
              <a:ext uri="{FF2B5EF4-FFF2-40B4-BE49-F238E27FC236}">
                <a16:creationId xmlns:a16="http://schemas.microsoft.com/office/drawing/2014/main" id="{D3F62E3F-E477-E3E6-7EC3-48BDB4B7B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5305684" y="1288591"/>
            <a:ext cx="3837564" cy="3856265"/>
          </a:xfr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FDC87-8267-12B0-CFDE-72301F5EFD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@ 5.5GHz</a:t>
            </a:r>
            <a:endParaRPr lang="en-GB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DC887FC-1CC6-8D2A-CA0F-9CD3B309CA71}"/>
              </a:ext>
            </a:extLst>
          </p:cNvPr>
          <p:cNvSpPr txBox="1">
            <a:spLocks/>
          </p:cNvSpPr>
          <p:nvPr/>
        </p:nvSpPr>
        <p:spPr>
          <a:xfrm>
            <a:off x="264082" y="1707654"/>
            <a:ext cx="3842871" cy="30243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215900"/>
            <a:r>
              <a:rPr lang="en-GB">
                <a:ea typeface="Calibri"/>
                <a:cs typeface="Calibri"/>
              </a:rPr>
              <a:t>The chessboard pattern is a result of poor </a:t>
            </a:r>
            <a:r>
              <a:rPr lang="en-GB" err="1">
                <a:ea typeface="Calibri"/>
                <a:cs typeface="Calibri"/>
              </a:rPr>
              <a:t>uv</a:t>
            </a:r>
            <a:r>
              <a:rPr lang="en-GB">
                <a:ea typeface="Calibri"/>
                <a:cs typeface="Calibri"/>
              </a:rPr>
              <a:t>-coverage and a large diffuse blob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Lesson learned: get more time when there's junk in the frame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Peak flux of 741 </a:t>
            </a:r>
            <a:r>
              <a:rPr lang="en-GB" err="1">
                <a:ea typeface="Calibri"/>
                <a:cs typeface="Calibri"/>
              </a:rPr>
              <a:t>mJy</a:t>
            </a:r>
            <a:r>
              <a:rPr lang="en-GB">
                <a:ea typeface="Calibri"/>
                <a:cs typeface="Calibri"/>
              </a:rPr>
              <a:t>/beam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Integrated core flux of 2.3 Jy</a:t>
            </a:r>
          </a:p>
        </p:txBody>
      </p:sp>
    </p:spTree>
    <p:extLst>
      <p:ext uri="{BB962C8B-B14F-4D97-AF65-F5344CB8AC3E}">
        <p14:creationId xmlns:p14="http://schemas.microsoft.com/office/powerpoint/2010/main" val="122943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DF8A4-206C-CB8A-9FBD-EE1B70CC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rry image of a star&#10;&#10;AI-generated content may be incorrect.">
            <a:extLst>
              <a:ext uri="{FF2B5EF4-FFF2-40B4-BE49-F238E27FC236}">
                <a16:creationId xmlns:a16="http://schemas.microsoft.com/office/drawing/2014/main" id="{4D1BCFD3-B488-6072-DB14-B74C42F45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684" y="1288591"/>
            <a:ext cx="3837564" cy="385626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F3761-6717-DAA6-FAF5-555395C52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@ 5.5GHz</a:t>
            </a:r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1F56BB6-0342-A741-61F5-B7853E899B53}"/>
              </a:ext>
            </a:extLst>
          </p:cNvPr>
          <p:cNvSpPr txBox="1">
            <a:spLocks/>
          </p:cNvSpPr>
          <p:nvPr/>
        </p:nvSpPr>
        <p:spPr>
          <a:xfrm>
            <a:off x="264082" y="1707654"/>
            <a:ext cx="3842871" cy="30243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215900"/>
            <a:r>
              <a:rPr lang="en-GB">
                <a:ea typeface="Calibri"/>
                <a:cs typeface="Calibri"/>
              </a:rPr>
              <a:t>The secondary calibrator showed intraday variation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Spectral index of ~0.48</a:t>
            </a:r>
          </a:p>
        </p:txBody>
      </p:sp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DC88A11C-320C-88F5-D11F-D4C9A44F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8" y="1706302"/>
            <a:ext cx="3562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AE2C-7475-DAA0-7759-4337C680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7A6ACB36-CA26-2D6A-5273-8BFA6258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06648" y="1287444"/>
            <a:ext cx="3837487" cy="38560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813B0-5366-B212-304A-1508E07FD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@ 9GHz</a:t>
            </a:r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AB8A14B-B207-ECF3-04BE-D50CC89661E3}"/>
              </a:ext>
            </a:extLst>
          </p:cNvPr>
          <p:cNvSpPr txBox="1">
            <a:spLocks/>
          </p:cNvSpPr>
          <p:nvPr/>
        </p:nvSpPr>
        <p:spPr>
          <a:xfrm>
            <a:off x="264082" y="1707654"/>
            <a:ext cx="3842871" cy="30243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215900"/>
            <a:r>
              <a:rPr lang="en-GB">
                <a:ea typeface="Calibri"/>
                <a:cs typeface="Calibri"/>
              </a:rPr>
              <a:t>Much more resolved at 9GHz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Peak flux of 801 </a:t>
            </a:r>
            <a:r>
              <a:rPr lang="en-GB" err="1">
                <a:ea typeface="Calibri"/>
                <a:cs typeface="Calibri"/>
              </a:rPr>
              <a:t>mJy</a:t>
            </a:r>
            <a:r>
              <a:rPr lang="en-GB">
                <a:ea typeface="Calibri"/>
                <a:cs typeface="Calibri"/>
              </a:rPr>
              <a:t>/beam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Integrated core flux of 3.7 Jy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Lesson learned: get more time when there's junk in the frame</a:t>
            </a:r>
          </a:p>
        </p:txBody>
      </p:sp>
    </p:spTree>
    <p:extLst>
      <p:ext uri="{BB962C8B-B14F-4D97-AF65-F5344CB8AC3E}">
        <p14:creationId xmlns:p14="http://schemas.microsoft.com/office/powerpoint/2010/main" val="79813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085A-7D2E-F01A-4850-8373314E5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image of a black and white image of a black and white image of a black and white image of a black and white image of a black and white image of a black and&#10;&#10;AI-generated content may be incorrect.">
            <a:extLst>
              <a:ext uri="{FF2B5EF4-FFF2-40B4-BE49-F238E27FC236}">
                <a16:creationId xmlns:a16="http://schemas.microsoft.com/office/drawing/2014/main" id="{7D9B9A6D-BCA0-15F1-F59A-B8B41F18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06648" y="1287444"/>
            <a:ext cx="3837487" cy="38560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BA6BB-1B70-92B2-2C43-16796BB03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@ 9GHz</a:t>
            </a:r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5B4A2BF-F547-2B39-8A1D-6AD73C0EF1E1}"/>
              </a:ext>
            </a:extLst>
          </p:cNvPr>
          <p:cNvSpPr txBox="1">
            <a:spLocks/>
          </p:cNvSpPr>
          <p:nvPr/>
        </p:nvSpPr>
        <p:spPr>
          <a:xfrm>
            <a:off x="264082" y="1707654"/>
            <a:ext cx="3842871" cy="30243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215900"/>
            <a:r>
              <a:rPr lang="en-GB" dirty="0">
                <a:ea typeface="Calibri"/>
                <a:cs typeface="Calibri"/>
              </a:rPr>
              <a:t>Spectral index of ~0.39</a:t>
            </a:r>
          </a:p>
          <a:p>
            <a:pPr marL="215900" indent="-215900"/>
            <a:r>
              <a:rPr lang="en-GB" dirty="0">
                <a:ea typeface="Calibri"/>
                <a:cs typeface="Calibri"/>
              </a:rPr>
              <a:t>Similar lines between 9.3 and 9.4GHz as in Gamma Vel</a:t>
            </a:r>
          </a:p>
          <a:p>
            <a:pPr marL="215900" indent="-215900"/>
            <a:endParaRPr lang="en-GB" dirty="0">
              <a:ea typeface="Calibri"/>
              <a:cs typeface="Calibri"/>
            </a:endParaRPr>
          </a:p>
        </p:txBody>
      </p:sp>
      <p:pic>
        <p:nvPicPr>
          <p:cNvPr id="4" name="Content Placeholder 3" descr="A screen shot of a graph&#10;&#10;AI-generated content may be incorrect.">
            <a:extLst>
              <a:ext uri="{FF2B5EF4-FFF2-40B4-BE49-F238E27FC236}">
                <a16:creationId xmlns:a16="http://schemas.microsoft.com/office/drawing/2014/main" id="{C6982022-2BC1-8C76-F612-574480DA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9404" y="1687553"/>
            <a:ext cx="3831980" cy="3058257"/>
          </a:xfrm>
        </p:spPr>
      </p:pic>
    </p:spTree>
    <p:extLst>
      <p:ext uri="{BB962C8B-B14F-4D97-AF65-F5344CB8AC3E}">
        <p14:creationId xmlns:p14="http://schemas.microsoft.com/office/powerpoint/2010/main" val="263559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FC1A8-68D3-261D-601E-7232035E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E30FA-A85C-A4A8-8FCD-7F673C731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345" y="193411"/>
            <a:ext cx="3917066" cy="52979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Sagittarius A* @ 5.5GHz</a:t>
            </a:r>
            <a:endParaRPr lang="en-GB"/>
          </a:p>
        </p:txBody>
      </p:sp>
      <p:pic>
        <p:nvPicPr>
          <p:cNvPr id="5" name="Picture 4" descr="Image of Sgr A* at 5.5GHz">
            <a:extLst>
              <a:ext uri="{FF2B5EF4-FFF2-40B4-BE49-F238E27FC236}">
                <a16:creationId xmlns:a16="http://schemas.microsoft.com/office/drawing/2014/main" id="{3E3FED78-EBA9-5807-E1EC-88C26660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3" y="782273"/>
            <a:ext cx="4160939" cy="4166182"/>
          </a:xfrm>
          <a:prstGeom prst="rect">
            <a:avLst/>
          </a:prstGeom>
        </p:spPr>
      </p:pic>
      <p:pic>
        <p:nvPicPr>
          <p:cNvPr id="6" name="Picture 5" descr="Zoomed image of Sgr A* at 5.5GHz">
            <a:extLst>
              <a:ext uri="{FF2B5EF4-FFF2-40B4-BE49-F238E27FC236}">
                <a16:creationId xmlns:a16="http://schemas.microsoft.com/office/drawing/2014/main" id="{ACED439D-EE6C-4FB9-D677-E327B30E4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21" t="37755" r="36333" b="35884"/>
          <a:stretch/>
        </p:blipFill>
        <p:spPr>
          <a:xfrm>
            <a:off x="4738205" y="782272"/>
            <a:ext cx="4146762" cy="41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3907-FA9D-3C98-4D1E-EF131A96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0D524-B22A-8B88-1EBD-9A9E42CB6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345" y="193411"/>
            <a:ext cx="7854648" cy="52979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Sagittarius A* @ 5.5GHz: Some nearby sources</a:t>
            </a:r>
            <a:endParaRPr lang="en-GB"/>
          </a:p>
        </p:txBody>
      </p:sp>
      <p:pic>
        <p:nvPicPr>
          <p:cNvPr id="4" name="Picture 3" descr="A close up of a screen&#10;&#10;AI-generated content may be incorrect.">
            <a:extLst>
              <a:ext uri="{FF2B5EF4-FFF2-40B4-BE49-F238E27FC236}">
                <a16:creationId xmlns:a16="http://schemas.microsoft.com/office/drawing/2014/main" id="{64316F96-1E86-B904-E422-A8A753A2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98" y="720504"/>
            <a:ext cx="6931402" cy="42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1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E733-3A20-5B8B-6465-BD49D6D6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7DF-E7B7-ACCD-E21F-0B280EB0A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345" y="193411"/>
            <a:ext cx="6888866" cy="52979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Sagittarius A* @ 9GHz: More RFI</a:t>
            </a:r>
            <a:endParaRPr lang="en-GB"/>
          </a:p>
        </p:txBody>
      </p:sp>
      <p:pic>
        <p:nvPicPr>
          <p:cNvPr id="2" name="Picture 1" descr="A red background with rays&#10;&#10;AI-generated content may be incorrect.">
            <a:extLst>
              <a:ext uri="{FF2B5EF4-FFF2-40B4-BE49-F238E27FC236}">
                <a16:creationId xmlns:a16="http://schemas.microsoft.com/office/drawing/2014/main" id="{A11D63C5-A711-2772-1A0D-13F465DB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9" y="782273"/>
            <a:ext cx="4129480" cy="4166182"/>
          </a:xfrm>
          <a:prstGeom prst="rect">
            <a:avLst/>
          </a:prstGeom>
        </p:spPr>
      </p:pic>
      <p:pic>
        <p:nvPicPr>
          <p:cNvPr id="4" name="Picture 3" descr="A red background with rays&#10;&#10;AI-generated content may be incorrect.">
            <a:extLst>
              <a:ext uri="{FF2B5EF4-FFF2-40B4-BE49-F238E27FC236}">
                <a16:creationId xmlns:a16="http://schemas.microsoft.com/office/drawing/2014/main" id="{F20D0201-830F-766D-D7DA-3C42BEBF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91" t="36398" r="35660" b="34257"/>
          <a:stretch/>
        </p:blipFill>
        <p:spPr>
          <a:xfrm>
            <a:off x="4664802" y="782273"/>
            <a:ext cx="4256791" cy="41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2072B-49F6-51A0-5DA6-245590EFE0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Eta Carinae and Gamma </a:t>
            </a:r>
            <a:r>
              <a:rPr lang="en-GB" err="1">
                <a:ea typeface="Calibri"/>
                <a:cs typeface="Calibri"/>
              </a:rPr>
              <a:t>Velorum</a:t>
            </a:r>
            <a:endParaRPr lang="en-GB" err="1"/>
          </a:p>
        </p:txBody>
      </p:sp>
      <p:pic>
        <p:nvPicPr>
          <p:cNvPr id="5" name="Picture 4" descr="A graph showing a diagram&#10;&#10;AI-generated content may be incorrect.">
            <a:extLst>
              <a:ext uri="{FF2B5EF4-FFF2-40B4-BE49-F238E27FC236}">
                <a16:creationId xmlns:a16="http://schemas.microsoft.com/office/drawing/2014/main" id="{E233413F-954A-2BD4-FB0E-E054D7DE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0" y="1486110"/>
            <a:ext cx="338819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12EA-4834-2890-E106-B342FBCD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023FA-70CD-13D1-D194-1B2AA3A5E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2" y="1707654"/>
            <a:ext cx="3842871" cy="3024336"/>
          </a:xfrm>
        </p:spPr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en-GB">
                <a:ea typeface="Calibri"/>
                <a:cs typeface="Calibri"/>
              </a:rPr>
              <a:t>Bright and extended extragalactic source to the east of target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Peak flux of 19.5 </a:t>
            </a:r>
            <a:r>
              <a:rPr lang="en-GB" err="1">
                <a:ea typeface="Calibri"/>
                <a:cs typeface="Calibri"/>
              </a:rPr>
              <a:t>mJy</a:t>
            </a:r>
            <a:r>
              <a:rPr lang="en-GB">
                <a:ea typeface="Calibri"/>
                <a:cs typeface="Calibri"/>
              </a:rPr>
              <a:t>/beam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B963-2297-FD18-CD09-E416176D2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Gamma </a:t>
            </a:r>
            <a:r>
              <a:rPr lang="en-GB" err="1">
                <a:ea typeface="Calibri"/>
                <a:cs typeface="Calibri"/>
              </a:rPr>
              <a:t>Velorum</a:t>
            </a:r>
            <a:r>
              <a:rPr lang="en-GB">
                <a:ea typeface="Calibri"/>
                <a:cs typeface="Calibri"/>
              </a:rPr>
              <a:t> @ 5.5GHz</a:t>
            </a:r>
            <a:endParaRPr lang="en-GB" err="1"/>
          </a:p>
        </p:txBody>
      </p:sp>
      <p:pic>
        <p:nvPicPr>
          <p:cNvPr id="4" name="Picture 3" descr="A close-up of a black and white photo&#10;&#10;AI-generated content may be incorrect.">
            <a:extLst>
              <a:ext uri="{FF2B5EF4-FFF2-40B4-BE49-F238E27FC236}">
                <a16:creationId xmlns:a16="http://schemas.microsoft.com/office/drawing/2014/main" id="{D902EC85-1627-27D1-E155-44822CD1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00489" y="1287683"/>
            <a:ext cx="3845674" cy="38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6C48-3552-DEC2-CD1A-CE0E7F82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F1D3F-12A7-853A-5B71-96F8E536A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2" y="1707654"/>
            <a:ext cx="3842871" cy="3024336"/>
          </a:xfrm>
        </p:spPr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en-GB">
                <a:ea typeface="Calibri"/>
                <a:cs typeface="Calibri"/>
              </a:rPr>
              <a:t>Spectral index of ~0.5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197AF-D2A4-E983-A6C1-CB5567919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Gamma </a:t>
            </a:r>
            <a:r>
              <a:rPr lang="en-GB" err="1">
                <a:ea typeface="Calibri"/>
                <a:cs typeface="Calibri"/>
              </a:rPr>
              <a:t>Velorum</a:t>
            </a:r>
            <a:r>
              <a:rPr lang="en-GB">
                <a:ea typeface="Calibri"/>
                <a:cs typeface="Calibri"/>
              </a:rPr>
              <a:t> @ 5.5GHz</a:t>
            </a:r>
            <a:endParaRPr lang="en-GB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3" descr="A close-up of a black and white photo&#10;&#10;AI-generated content may be incorrect.">
            <a:extLst>
              <a:ext uri="{FF2B5EF4-FFF2-40B4-BE49-F238E27FC236}">
                <a16:creationId xmlns:a16="http://schemas.microsoft.com/office/drawing/2014/main" id="{0C1FF91C-02A1-76E5-D8FD-8DE60D26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89" y="1287683"/>
            <a:ext cx="3845674" cy="3855817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E8C2562A-0BD5-FE71-562F-CB1D70A0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61" y="1704975"/>
            <a:ext cx="3849460" cy="3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507B-97DE-D0F5-2E10-A0ED533E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ey background&#10;&#10;AI-generated content may be incorrect.">
            <a:extLst>
              <a:ext uri="{FF2B5EF4-FFF2-40B4-BE49-F238E27FC236}">
                <a16:creationId xmlns:a16="http://schemas.microsoft.com/office/drawing/2014/main" id="{40DF5521-90BD-F3E5-6AC3-5B806359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01716" y="1287444"/>
            <a:ext cx="3841073" cy="38560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3D6278-DD84-229B-4523-A8FA03557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2" y="1707654"/>
            <a:ext cx="3943354" cy="3024336"/>
          </a:xfrm>
        </p:spPr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en-GB">
                <a:ea typeface="Calibri"/>
                <a:cs typeface="Calibri"/>
              </a:rPr>
              <a:t>Peak flux of 22.6 </a:t>
            </a:r>
            <a:r>
              <a:rPr lang="en-GB" err="1">
                <a:ea typeface="Calibri"/>
                <a:cs typeface="Calibri"/>
              </a:rPr>
              <a:t>mJy</a:t>
            </a:r>
            <a:r>
              <a:rPr lang="en-GB">
                <a:ea typeface="Calibri"/>
                <a:cs typeface="Calibri"/>
              </a:rPr>
              <a:t>/beam</a:t>
            </a:r>
          </a:p>
          <a:p>
            <a:pPr marL="215900" indent="-215900"/>
            <a:r>
              <a:rPr lang="en-GB">
                <a:ea typeface="Calibri"/>
                <a:cs typeface="Calibri"/>
              </a:rPr>
              <a:t>Integrated core flux of 25 </a:t>
            </a:r>
            <a:r>
              <a:rPr lang="en-GB" err="1">
                <a:ea typeface="Calibri"/>
                <a:cs typeface="Calibri"/>
              </a:rPr>
              <a:t>mJy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5534E-EE73-81C3-BEEE-2BCCE3535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Gamma </a:t>
            </a:r>
            <a:r>
              <a:rPr lang="en-GB" err="1">
                <a:ea typeface="Calibri"/>
                <a:cs typeface="Calibri"/>
              </a:rPr>
              <a:t>Velorum</a:t>
            </a:r>
            <a:r>
              <a:rPr lang="en-GB">
                <a:ea typeface="Calibri"/>
                <a:cs typeface="Calibri"/>
              </a:rPr>
              <a:t> @ 9GHz</a:t>
            </a:r>
            <a:endParaRPr lang="en-GB" err="1"/>
          </a:p>
        </p:txBody>
      </p:sp>
    </p:spTree>
    <p:extLst>
      <p:ext uri="{BB962C8B-B14F-4D97-AF65-F5344CB8AC3E}">
        <p14:creationId xmlns:p14="http://schemas.microsoft.com/office/powerpoint/2010/main" val="335022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2B64-A0F5-A54A-4364-30189856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ey background&#10;&#10;AI-generated content may be incorrect.">
            <a:extLst>
              <a:ext uri="{FF2B5EF4-FFF2-40B4-BE49-F238E27FC236}">
                <a16:creationId xmlns:a16="http://schemas.microsoft.com/office/drawing/2014/main" id="{E3237A73-C4CD-CE39-B3AD-D4A687AD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01716" y="1287444"/>
            <a:ext cx="3841073" cy="38560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A80D2E-15F9-EBCA-0CF7-8811EF315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2" y="1707654"/>
            <a:ext cx="3842871" cy="3024336"/>
          </a:xfrm>
        </p:spPr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en-GB" dirty="0">
                <a:ea typeface="Calibri"/>
                <a:cs typeface="Calibri"/>
              </a:rPr>
              <a:t>Spectral index of ~0.16</a:t>
            </a:r>
          </a:p>
          <a:p>
            <a:pPr marL="215900" indent="-215900"/>
            <a:r>
              <a:rPr lang="en-GB" dirty="0">
                <a:ea typeface="Calibri"/>
                <a:cs typeface="Calibri"/>
              </a:rPr>
              <a:t>Strong lines between 9.3 and 9.4GHz are almost certainly RFI, but they are prominent at mid to long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8B8E2-42F9-7B51-8844-8C3E55495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Gamma </a:t>
            </a:r>
            <a:r>
              <a:rPr lang="en-GB" err="1">
                <a:ea typeface="Calibri"/>
                <a:cs typeface="Calibri"/>
              </a:rPr>
              <a:t>Velorum</a:t>
            </a:r>
            <a:r>
              <a:rPr lang="en-GB">
                <a:ea typeface="Calibri"/>
                <a:cs typeface="Calibri"/>
              </a:rPr>
              <a:t> @ 9GHz</a:t>
            </a:r>
            <a:endParaRPr lang="en-GB" err="1"/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9E6203A1-7052-3134-E30D-B555AC17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48" y="1666876"/>
            <a:ext cx="3841505" cy="30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11801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F3675219-8F97-48FA-851A-DC087883E6C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88F094C1-98B9-421E-BEAE-71986FA9E161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7ACAE89E-C984-4617-B933-C602B0F56572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B693B23A-651B-4981-8978-3CE6DABFBB98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3AFF3548-5D65-41A3-945A-566611EE2689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BEBAAC62-1F7F-470D-9E07-4B26325976BA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7DA1F159-4188-4436-B9A9-CC83FDB7F7F8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E8403FE3-0BAF-4D17-B62F-D6C196513068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- PowerPoint 16.9</Template>
  <Application>Microsoft Office PowerPoint</Application>
  <PresentationFormat>On-screen Show (16:9)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Marsfield Observing Group 4/5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Keen, Mikayla (Communication, Marsfield)</dc:creator>
  <cp:revision>13</cp:revision>
  <cp:lastPrinted>2019-07-25T05:14:36Z</cp:lastPrinted>
  <dcterms:created xsi:type="dcterms:W3CDTF">2025-01-28T03:25:02Z</dcterms:created>
  <dcterms:modified xsi:type="dcterms:W3CDTF">2025-02-04T11:49:00Z</dcterms:modified>
</cp:coreProperties>
</file>